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4"/>
  </p:sldMasterIdLst>
  <p:notesMasterIdLst>
    <p:notesMasterId r:id="rId15"/>
  </p:notesMasterIdLst>
  <p:sldIdLst>
    <p:sldId id="256" r:id="rId5"/>
    <p:sldId id="257" r:id="rId6"/>
    <p:sldId id="259" r:id="rId7"/>
    <p:sldId id="258" r:id="rId8"/>
    <p:sldId id="260" r:id="rId9"/>
    <p:sldId id="263" r:id="rId10"/>
    <p:sldId id="261" r:id="rId11"/>
    <p:sldId id="262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100" d="100"/>
          <a:sy n="100" d="100"/>
        </p:scale>
        <p:origin x="99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C7719-FD74-4CBC-AE10-1191D36D19F2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05DEC-4941-4434-ABD5-833311004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14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005DEC-4941-4434-ABD5-8333110044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84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F91A1CE-2EC2-40B5-92D9-F651984E8335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12A606B-2C58-49C6-B787-BE4D68488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30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A1CE-2EC2-40B5-92D9-F651984E8335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606B-2C58-49C6-B787-BE4D68488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2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F91A1CE-2EC2-40B5-92D9-F651984E8335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12A606B-2C58-49C6-B787-BE4D68488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80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A1CE-2EC2-40B5-92D9-F651984E8335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A12A606B-2C58-49C6-B787-BE4D68488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18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F91A1CE-2EC2-40B5-92D9-F651984E8335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12A606B-2C58-49C6-B787-BE4D68488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40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A1CE-2EC2-40B5-92D9-F651984E8335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606B-2C58-49C6-B787-BE4D68488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92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A1CE-2EC2-40B5-92D9-F651984E8335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606B-2C58-49C6-B787-BE4D68488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53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A1CE-2EC2-40B5-92D9-F651984E8335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606B-2C58-49C6-B787-BE4D68488C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305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A1CE-2EC2-40B5-92D9-F651984E8335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606B-2C58-49C6-B787-BE4D68488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23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F91A1CE-2EC2-40B5-92D9-F651984E8335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12A606B-2C58-49C6-B787-BE4D68488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7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1A1CE-2EC2-40B5-92D9-F651984E8335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606B-2C58-49C6-B787-BE4D68488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00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F91A1CE-2EC2-40B5-92D9-F651984E8335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A12A606B-2C58-49C6-B787-BE4D68488CA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92940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jp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A70E9-9129-A4F0-5D41-592C081ED4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Pothole Panic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4751A-A74A-499B-3C10-34008D5AEF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Carolyn Nahikian</a:t>
            </a:r>
          </a:p>
        </p:txBody>
      </p:sp>
    </p:spTree>
    <p:extLst>
      <p:ext uri="{BB962C8B-B14F-4D97-AF65-F5344CB8AC3E}">
        <p14:creationId xmlns:p14="http://schemas.microsoft.com/office/powerpoint/2010/main" val="364685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D3E5-05A6-B80C-4075-41829D9B75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THANK YOU</a:t>
            </a:r>
          </a:p>
        </p:txBody>
      </p:sp>
      <p:pic>
        <p:nvPicPr>
          <p:cNvPr id="4" name="Picture 3" descr="A screen shot of a game&#10;&#10;Description automatically generated">
            <a:extLst>
              <a:ext uri="{FF2B5EF4-FFF2-40B4-BE49-F238E27FC236}">
                <a16:creationId xmlns:a16="http://schemas.microsoft.com/office/drawing/2014/main" id="{7587901B-A306-1211-D496-CB284E574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2" t="20551" r="7970" b="5016"/>
          <a:stretch/>
        </p:blipFill>
        <p:spPr>
          <a:xfrm>
            <a:off x="7754772" y="1376312"/>
            <a:ext cx="3559506" cy="41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19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6F6C-FB51-FF4A-D234-AC4A0152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D534C-6D4D-8D8E-CB63-24A5954AD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Pothole Panic is an endless runner game based on a car avoiding potholes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The goal of this game is to steer the car to avoid the incoming potholes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The speed of the potholes increases as the game progresses</a:t>
            </a:r>
          </a:p>
        </p:txBody>
      </p:sp>
    </p:spTree>
    <p:extLst>
      <p:ext uri="{BB962C8B-B14F-4D97-AF65-F5344CB8AC3E}">
        <p14:creationId xmlns:p14="http://schemas.microsoft.com/office/powerpoint/2010/main" val="3898352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6F6C-FB51-FF4A-D234-AC4A0152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Overview of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D534C-6D4D-8D8E-CB63-24A5954AD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ST7789 LCD displays the game being played</a:t>
            </a:r>
          </a:p>
          <a:p>
            <a:r>
              <a:rPr lang="en-US" sz="2400" dirty="0"/>
              <a:t>Car moves left and right based on the accelerometer x-axis data from the BMI160</a:t>
            </a:r>
          </a:p>
          <a:p>
            <a:r>
              <a:rPr lang="en-US" sz="2400" dirty="0"/>
              <a:t>Potholes move down towards the car in 5 columns with up to 2 at a time</a:t>
            </a:r>
          </a:p>
          <a:p>
            <a:r>
              <a:rPr lang="en-US" sz="2400" dirty="0"/>
              <a:t>The score is measured based on the number of potholes avoided</a:t>
            </a:r>
          </a:p>
          <a:p>
            <a:r>
              <a:rPr lang="en-US" sz="2400" dirty="0"/>
              <a:t>The high score is saved in the </a:t>
            </a:r>
            <a:r>
              <a:rPr lang="en-US" sz="2400" dirty="0" err="1"/>
              <a:t>Tiva</a:t>
            </a:r>
            <a:r>
              <a:rPr lang="en-US" sz="2400" dirty="0"/>
              <a:t> C’s EEPROM and can be reset with the correct combination of buttons pressed</a:t>
            </a:r>
          </a:p>
          <a:p>
            <a:r>
              <a:rPr lang="en-US" sz="2400" dirty="0"/>
              <a:t>The buttons are used for player customization and starting/restarting the game</a:t>
            </a:r>
          </a:p>
        </p:txBody>
      </p:sp>
    </p:spTree>
    <p:extLst>
      <p:ext uri="{BB962C8B-B14F-4D97-AF65-F5344CB8AC3E}">
        <p14:creationId xmlns:p14="http://schemas.microsoft.com/office/powerpoint/2010/main" val="3270988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6F6C-FB51-FF4A-D234-AC4A0152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RTOS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D534C-6D4D-8D8E-CB63-24A5954AD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3797376" cy="3678303"/>
          </a:xfrm>
        </p:spPr>
        <p:txBody>
          <a:bodyPr>
            <a:normAutofit/>
          </a:bodyPr>
          <a:lstStyle/>
          <a:p>
            <a:r>
              <a:rPr lang="en-US" b="1" dirty="0"/>
              <a:t>Threads:</a:t>
            </a:r>
          </a:p>
          <a:p>
            <a:pPr lvl="1"/>
            <a:r>
              <a:rPr lang="en-US" dirty="0"/>
              <a:t>Idle</a:t>
            </a:r>
          </a:p>
          <a:p>
            <a:pPr lvl="1"/>
            <a:r>
              <a:rPr lang="en-US" dirty="0"/>
              <a:t>Startup</a:t>
            </a:r>
          </a:p>
          <a:p>
            <a:pPr lvl="1"/>
            <a:r>
              <a:rPr lang="en-US" dirty="0"/>
              <a:t>Background</a:t>
            </a:r>
          </a:p>
          <a:p>
            <a:pPr lvl="1"/>
            <a:r>
              <a:rPr lang="en-US" dirty="0"/>
              <a:t>New High Score</a:t>
            </a:r>
          </a:p>
          <a:p>
            <a:pPr lvl="1"/>
            <a:r>
              <a:rPr lang="en-US" dirty="0"/>
              <a:t>Car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E69035-8C8E-9E6A-9A89-EDC9B8649EF9}"/>
              </a:ext>
            </a:extLst>
          </p:cNvPr>
          <p:cNvSpPr txBox="1">
            <a:spLocks/>
          </p:cNvSpPr>
          <p:nvPr/>
        </p:nvSpPr>
        <p:spPr>
          <a:xfrm>
            <a:off x="5531262" y="1679331"/>
            <a:ext cx="3001674" cy="2193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Aperiodic Threads:</a:t>
            </a:r>
          </a:p>
          <a:p>
            <a:pPr lvl="1"/>
            <a:r>
              <a:rPr lang="en-US" dirty="0"/>
              <a:t>GPIOE Handler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EA108-685E-34F2-F1A3-FBD139430388}"/>
              </a:ext>
            </a:extLst>
          </p:cNvPr>
          <p:cNvSpPr txBox="1">
            <a:spLocks/>
          </p:cNvSpPr>
          <p:nvPr/>
        </p:nvSpPr>
        <p:spPr>
          <a:xfrm>
            <a:off x="2818835" y="2180495"/>
            <a:ext cx="3037742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Pothole 2</a:t>
            </a:r>
          </a:p>
          <a:p>
            <a:pPr lvl="1"/>
            <a:r>
              <a:rPr lang="en-US" dirty="0"/>
              <a:t>Pothole 3</a:t>
            </a:r>
          </a:p>
          <a:p>
            <a:pPr lvl="1"/>
            <a:r>
              <a:rPr lang="en-US" dirty="0"/>
              <a:t>Start Game</a:t>
            </a:r>
          </a:p>
          <a:p>
            <a:pPr lvl="1"/>
            <a:r>
              <a:rPr lang="en-US" dirty="0"/>
              <a:t>Lose Condition</a:t>
            </a:r>
          </a:p>
          <a:p>
            <a:pPr lvl="1"/>
            <a:r>
              <a:rPr lang="en-US" dirty="0"/>
              <a:t>Read Buttons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52A0E8-D68C-5C58-9D04-A60186211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645" y="4507642"/>
            <a:ext cx="6201097" cy="181569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16D7AF-B58B-C427-C3A8-C374AF89C142}"/>
              </a:ext>
            </a:extLst>
          </p:cNvPr>
          <p:cNvSpPr txBox="1">
            <a:spLocks/>
          </p:cNvSpPr>
          <p:nvPr/>
        </p:nvSpPr>
        <p:spPr>
          <a:xfrm>
            <a:off x="8532936" y="2237641"/>
            <a:ext cx="3001674" cy="2193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Semaphores:</a:t>
            </a:r>
            <a:endParaRPr lang="en-US" sz="1800" dirty="0"/>
          </a:p>
          <a:p>
            <a:pPr lvl="1"/>
            <a:r>
              <a:rPr lang="en-US" dirty="0"/>
              <a:t>UART</a:t>
            </a:r>
          </a:p>
          <a:p>
            <a:pPr lvl="1"/>
            <a:r>
              <a:rPr lang="en-US" dirty="0"/>
              <a:t>I2C A</a:t>
            </a:r>
          </a:p>
          <a:p>
            <a:pPr lvl="1"/>
            <a:r>
              <a:rPr lang="en-US" dirty="0"/>
              <a:t>SPI A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PCA9555 Debounce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797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6F6C-FB51-FF4A-D234-AC4A0152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Idea vs Execution</a:t>
            </a:r>
            <a:endParaRPr lang="en-US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A5A567-7785-5B9D-0FDD-351B25EFA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87" y="2175683"/>
            <a:ext cx="3501883" cy="4061178"/>
          </a:xfrm>
          <a:prstGeom prst="rect">
            <a:avLst/>
          </a:prstGeom>
        </p:spPr>
      </p:pic>
      <p:pic>
        <p:nvPicPr>
          <p:cNvPr id="9" name="Picture 8" descr="A screen shot of a game&#10;&#10;Description automatically generated">
            <a:extLst>
              <a:ext uri="{FF2B5EF4-FFF2-40B4-BE49-F238E27FC236}">
                <a16:creationId xmlns:a16="http://schemas.microsoft.com/office/drawing/2014/main" id="{9B0B84F0-B9F2-8382-9503-F47F073EC6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2" t="20551" r="7970" b="5016"/>
          <a:stretch/>
        </p:blipFill>
        <p:spPr>
          <a:xfrm>
            <a:off x="4316247" y="2131486"/>
            <a:ext cx="3559506" cy="4105375"/>
          </a:xfrm>
          <a:prstGeom prst="rect">
            <a:avLst/>
          </a:prstGeom>
        </p:spPr>
      </p:pic>
      <p:pic>
        <p:nvPicPr>
          <p:cNvPr id="11" name="Picture 10" descr="A close-up of a screen&#10;&#10;Description automatically generated">
            <a:extLst>
              <a:ext uri="{FF2B5EF4-FFF2-40B4-BE49-F238E27FC236}">
                <a16:creationId xmlns:a16="http://schemas.microsoft.com/office/drawing/2014/main" id="{B707EF55-C0AE-CC64-4018-CD416A4712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4" t="32590" r="15391" b="2886"/>
          <a:stretch/>
        </p:blipFill>
        <p:spPr>
          <a:xfrm>
            <a:off x="8275637" y="2131485"/>
            <a:ext cx="3537676" cy="410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61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 shot of a game&#10;&#10;Description automatically generated">
            <a:extLst>
              <a:ext uri="{FF2B5EF4-FFF2-40B4-BE49-F238E27FC236}">
                <a16:creationId xmlns:a16="http://schemas.microsoft.com/office/drawing/2014/main" id="{B5751D2D-D87F-2605-14DE-40D4C4757A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7" t="82798" r="45842" b="4385"/>
          <a:stretch/>
        </p:blipFill>
        <p:spPr>
          <a:xfrm>
            <a:off x="440616" y="1955776"/>
            <a:ext cx="1161940" cy="1536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186F6C-FB51-FF4A-D234-AC4A0152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Idea vs Execution</a:t>
            </a:r>
          </a:p>
        </p:txBody>
      </p:sp>
      <p:pic>
        <p:nvPicPr>
          <p:cNvPr id="4" name="Picture 3" descr="A screen with text on it&#10;&#10;Description automatically generated">
            <a:extLst>
              <a:ext uri="{FF2B5EF4-FFF2-40B4-BE49-F238E27FC236}">
                <a16:creationId xmlns:a16="http://schemas.microsoft.com/office/drawing/2014/main" id="{398C9491-4E09-2CC6-B30D-B7792580D2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3" t="77171" r="44227" b="11133"/>
          <a:stretch/>
        </p:blipFill>
        <p:spPr>
          <a:xfrm>
            <a:off x="1887631" y="1955776"/>
            <a:ext cx="1161942" cy="1536874"/>
          </a:xfrm>
          <a:prstGeom prst="rect">
            <a:avLst/>
          </a:prstGeom>
        </p:spPr>
      </p:pic>
      <p:pic>
        <p:nvPicPr>
          <p:cNvPr id="10" name="Picture 9" descr="A screen with text on it&#10;&#10;Description automatically generated">
            <a:extLst>
              <a:ext uri="{FF2B5EF4-FFF2-40B4-BE49-F238E27FC236}">
                <a16:creationId xmlns:a16="http://schemas.microsoft.com/office/drawing/2014/main" id="{DCD44C4D-CE93-6093-1B55-5BD3E4FF41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41" t="79666" r="43038" b="7517"/>
          <a:stretch/>
        </p:blipFill>
        <p:spPr>
          <a:xfrm>
            <a:off x="3334647" y="1955775"/>
            <a:ext cx="1161939" cy="1536867"/>
          </a:xfrm>
          <a:prstGeom prst="rect">
            <a:avLst/>
          </a:prstGeom>
        </p:spPr>
      </p:pic>
      <p:pic>
        <p:nvPicPr>
          <p:cNvPr id="13" name="Picture 12" descr="A screen shot of a game&#10;&#10;Description automatically generated">
            <a:extLst>
              <a:ext uri="{FF2B5EF4-FFF2-40B4-BE49-F238E27FC236}">
                <a16:creationId xmlns:a16="http://schemas.microsoft.com/office/drawing/2014/main" id="{C2E50818-CFC2-3185-88A4-AD17560307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4" t="82469" r="45584" b="4714"/>
          <a:stretch/>
        </p:blipFill>
        <p:spPr>
          <a:xfrm>
            <a:off x="440616" y="3779604"/>
            <a:ext cx="1161942" cy="1536874"/>
          </a:xfrm>
          <a:prstGeom prst="rect">
            <a:avLst/>
          </a:prstGeom>
        </p:spPr>
      </p:pic>
      <p:pic>
        <p:nvPicPr>
          <p:cNvPr id="6" name="Picture 5" descr="A screen shot of a video game&#10;&#10;Description automatically generated">
            <a:extLst>
              <a:ext uri="{FF2B5EF4-FFF2-40B4-BE49-F238E27FC236}">
                <a16:creationId xmlns:a16="http://schemas.microsoft.com/office/drawing/2014/main" id="{A146D8FA-57C7-C0A5-C854-A89DD1B9193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93" t="81851" r="43087" b="5331"/>
          <a:stretch/>
        </p:blipFill>
        <p:spPr>
          <a:xfrm>
            <a:off x="1887631" y="3779604"/>
            <a:ext cx="1161942" cy="1536874"/>
          </a:xfrm>
          <a:prstGeom prst="rect">
            <a:avLst/>
          </a:prstGeom>
        </p:spPr>
      </p:pic>
      <p:pic>
        <p:nvPicPr>
          <p:cNvPr id="17" name="Picture 16" descr="A screen shot of a game&#10;&#10;Description automatically generated">
            <a:extLst>
              <a:ext uri="{FF2B5EF4-FFF2-40B4-BE49-F238E27FC236}">
                <a16:creationId xmlns:a16="http://schemas.microsoft.com/office/drawing/2014/main" id="{73A17F7B-C716-52CB-F4A1-302C06BE20B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8" t="19450" r="7603" b="1306"/>
          <a:stretch/>
        </p:blipFill>
        <p:spPr>
          <a:xfrm>
            <a:off x="8966589" y="2620879"/>
            <a:ext cx="2644219" cy="3376284"/>
          </a:xfrm>
          <a:prstGeom prst="rect">
            <a:avLst/>
          </a:prstGeom>
        </p:spPr>
      </p:pic>
      <p:pic>
        <p:nvPicPr>
          <p:cNvPr id="19" name="Picture 18" descr="A drawing of a bed&#10;&#10;Description automatically generated">
            <a:extLst>
              <a:ext uri="{FF2B5EF4-FFF2-40B4-BE49-F238E27FC236}">
                <a16:creationId xmlns:a16="http://schemas.microsoft.com/office/drawing/2014/main" id="{A49513B9-FDD9-AEC9-C53B-FF18D1FD73D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2" t="7835" r="4119" b="2818"/>
          <a:stretch/>
        </p:blipFill>
        <p:spPr>
          <a:xfrm>
            <a:off x="4925505" y="2047560"/>
            <a:ext cx="3374796" cy="4522923"/>
          </a:xfrm>
          <a:prstGeom prst="rect">
            <a:avLst/>
          </a:prstGeom>
        </p:spPr>
      </p:pic>
      <p:pic>
        <p:nvPicPr>
          <p:cNvPr id="21" name="Picture 20" descr="A video screen shot of a video player&#10;&#10;Description automatically generated">
            <a:extLst>
              <a:ext uri="{FF2B5EF4-FFF2-40B4-BE49-F238E27FC236}">
                <a16:creationId xmlns:a16="http://schemas.microsoft.com/office/drawing/2014/main" id="{9A598C22-E4FC-9087-E1A3-33D424C77D1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29" t="25073" r="39493" b="62577"/>
          <a:stretch/>
        </p:blipFill>
        <p:spPr>
          <a:xfrm>
            <a:off x="706837" y="5670750"/>
            <a:ext cx="2099518" cy="80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59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6F6C-FB51-FF4A-D234-AC4A0152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worked and What didn’t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A51B63-E590-5011-3E6E-05A592331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8" cy="4497262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/>
              <a:t>Didn’t Work:</a:t>
            </a:r>
          </a:p>
          <a:p>
            <a:pPr lvl="1"/>
            <a:r>
              <a:rPr lang="en-US" sz="2000" dirty="0"/>
              <a:t>Movement was too slow and choppy</a:t>
            </a:r>
          </a:p>
          <a:p>
            <a:pPr lvl="2"/>
            <a:r>
              <a:rPr lang="en-US" sz="1800" dirty="0"/>
              <a:t>Fixed!  Instead of erasing entire objects and redrawing, only erased sections that would not be drawn over</a:t>
            </a:r>
          </a:p>
          <a:p>
            <a:pPr lvl="1"/>
            <a:r>
              <a:rPr lang="en-US" sz="2000" dirty="0"/>
              <a:t>Method of controlling pothole speed was inconsistent and slow</a:t>
            </a:r>
          </a:p>
          <a:p>
            <a:pPr lvl="2"/>
            <a:r>
              <a:rPr lang="en-US" sz="1800" dirty="0"/>
              <a:t>Fixed!  Instead of using delays to control speed, pothole position and speed is based on counter timer</a:t>
            </a:r>
          </a:p>
          <a:p>
            <a:pPr lvl="1"/>
            <a:r>
              <a:rPr lang="en-US" sz="2000" dirty="0"/>
              <a:t>Accelerometer data occasionally had bad data</a:t>
            </a:r>
          </a:p>
          <a:p>
            <a:pPr lvl="2"/>
            <a:r>
              <a:rPr lang="en-US" sz="1800" dirty="0"/>
              <a:t>Fixed!  Ignored data values outside of a reasonable range</a:t>
            </a:r>
          </a:p>
          <a:p>
            <a:pPr lvl="2"/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75FA7DE-1FE4-81B5-78C4-607A239A1E81}"/>
              </a:ext>
            </a:extLst>
          </p:cNvPr>
          <p:cNvSpPr txBox="1">
            <a:spLocks/>
          </p:cNvSpPr>
          <p:nvPr/>
        </p:nvSpPr>
        <p:spPr>
          <a:xfrm>
            <a:off x="6096000" y="2373925"/>
            <a:ext cx="5514808" cy="4259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What Worked:</a:t>
            </a:r>
          </a:p>
          <a:p>
            <a:pPr lvl="1"/>
            <a:r>
              <a:rPr lang="en-US" sz="2200" dirty="0"/>
              <a:t>Car movement</a:t>
            </a:r>
          </a:p>
          <a:p>
            <a:pPr lvl="2"/>
            <a:r>
              <a:rPr lang="en-US" sz="2000" dirty="0"/>
              <a:t>Accelerometer movement algorithm worked with minor adjustment</a:t>
            </a:r>
          </a:p>
          <a:p>
            <a:pPr lvl="1"/>
            <a:r>
              <a:rPr lang="en-US" sz="2200" dirty="0"/>
              <a:t>Detecting Lose Condition</a:t>
            </a:r>
          </a:p>
          <a:p>
            <a:pPr lvl="2"/>
            <a:r>
              <a:rPr lang="en-US" sz="2000" dirty="0"/>
              <a:t>Overlapping pixels of the car with any pothole worked with no adjustment</a:t>
            </a:r>
          </a:p>
          <a:p>
            <a:pPr lvl="1"/>
            <a:r>
              <a:rPr lang="en-US" sz="2200" dirty="0"/>
              <a:t>High Score stored in EEPROM to persist through power cycles</a:t>
            </a:r>
          </a:p>
          <a:p>
            <a:pPr lvl="2"/>
            <a:r>
              <a:rPr lang="en-US" sz="2000" dirty="0"/>
              <a:t>Programming data to EEPROM and resetting with buttons worked with minor adjustment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43494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6F6C-FB51-FF4A-D234-AC4A0152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D534C-6D4D-8D8E-CB63-24A5954AD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123346"/>
            <a:ext cx="11029615" cy="438222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The importance of the speed limitations of the SPI connection to the LCD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Stack size and max thread count limitations affect overall program speed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Understanding how to use timers in continuous counter mode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How to draw images on the LCD with arrays of pixels and its limitations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Adding threads and killing threads and when the best time to do it is</a:t>
            </a:r>
          </a:p>
          <a:p>
            <a:pPr>
              <a:lnSpc>
                <a:spcPct val="200000"/>
              </a:lnSpc>
            </a:pPr>
            <a:r>
              <a:rPr lang="en-US" sz="2200" dirty="0"/>
              <a:t>The importance of play testing</a:t>
            </a:r>
          </a:p>
        </p:txBody>
      </p:sp>
    </p:spTree>
    <p:extLst>
      <p:ext uri="{BB962C8B-B14F-4D97-AF65-F5344CB8AC3E}">
        <p14:creationId xmlns:p14="http://schemas.microsoft.com/office/powerpoint/2010/main" val="2895891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6F6C-FB51-FF4A-D234-AC4A0152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Possible Additions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D534C-6D4D-8D8E-CB63-24A5954AD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11971"/>
            <a:ext cx="11029615" cy="4959077"/>
          </a:xfrm>
        </p:spPr>
        <p:txBody>
          <a:bodyPr>
            <a:normAutofit lnSpcReduction="10000"/>
          </a:bodyPr>
          <a:lstStyle/>
          <a:p>
            <a:pPr>
              <a:lnSpc>
                <a:spcPct val="160000"/>
              </a:lnSpc>
            </a:pPr>
            <a:r>
              <a:rPr lang="en-US" sz="2000" dirty="0"/>
              <a:t>Sound effects at start countdown, new high score, “you lose” screen, and at speed thresholds</a:t>
            </a:r>
          </a:p>
          <a:p>
            <a:pPr>
              <a:lnSpc>
                <a:spcPct val="160000"/>
              </a:lnSpc>
            </a:pPr>
            <a:r>
              <a:rPr lang="en-US" sz="2000" dirty="0"/>
              <a:t>Level indicators at speed thresholds</a:t>
            </a:r>
          </a:p>
          <a:p>
            <a:pPr>
              <a:lnSpc>
                <a:spcPct val="160000"/>
              </a:lnSpc>
            </a:pPr>
            <a:r>
              <a:rPr lang="en-US" sz="2000" dirty="0"/>
              <a:t>Pause button</a:t>
            </a:r>
          </a:p>
          <a:p>
            <a:pPr>
              <a:lnSpc>
                <a:spcPct val="160000"/>
              </a:lnSpc>
            </a:pPr>
            <a:r>
              <a:rPr lang="en-US" sz="2400" dirty="0"/>
              <a:t>More game complexity:</a:t>
            </a:r>
          </a:p>
          <a:p>
            <a:pPr lvl="1">
              <a:lnSpc>
                <a:spcPct val="160000"/>
              </a:lnSpc>
            </a:pPr>
            <a:r>
              <a:rPr lang="en-US" sz="2000" dirty="0"/>
              <a:t>Additional playing modes</a:t>
            </a:r>
          </a:p>
          <a:p>
            <a:pPr lvl="1">
              <a:lnSpc>
                <a:spcPct val="160000"/>
              </a:lnSpc>
            </a:pPr>
            <a:r>
              <a:rPr lang="en-US" sz="2000" dirty="0"/>
              <a:t>Adding coins or power-ups for the players to aim to hit for bonus points, special powers, etc.</a:t>
            </a:r>
          </a:p>
          <a:p>
            <a:pPr lvl="1">
              <a:lnSpc>
                <a:spcPct val="160000"/>
              </a:lnSpc>
            </a:pPr>
            <a:r>
              <a:rPr lang="en-US" sz="2000" dirty="0"/>
              <a:t>Additional accelerometer axis for player speed control</a:t>
            </a:r>
          </a:p>
          <a:p>
            <a:pPr>
              <a:lnSpc>
                <a:spcPct val="160000"/>
              </a:lnSpc>
            </a:pPr>
            <a:r>
              <a:rPr lang="en-US" sz="2000" dirty="0"/>
              <a:t>Port to a higher performance platform (e.g. phone application)</a:t>
            </a:r>
          </a:p>
        </p:txBody>
      </p:sp>
    </p:spTree>
    <p:extLst>
      <p:ext uri="{BB962C8B-B14F-4D97-AF65-F5344CB8AC3E}">
        <p14:creationId xmlns:p14="http://schemas.microsoft.com/office/powerpoint/2010/main" val="140565005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ACE4A4633C654797310C82DF3192E7" ma:contentTypeVersion="7" ma:contentTypeDescription="Create a new document." ma:contentTypeScope="" ma:versionID="393a1faf5eb906b32002a5a554f28f12">
  <xsd:schema xmlns:xsd="http://www.w3.org/2001/XMLSchema" xmlns:xs="http://www.w3.org/2001/XMLSchema" xmlns:p="http://schemas.microsoft.com/office/2006/metadata/properties" xmlns:ns3="08c5daa3-e0d2-4f72-acc3-d65a14c1c63e" xmlns:ns4="25c17676-c975-44a2-a756-e164f58f19b6" targetNamespace="http://schemas.microsoft.com/office/2006/metadata/properties" ma:root="true" ma:fieldsID="140ae268daf3588fee73436fd23197a2" ns3:_="" ns4:_="">
    <xsd:import namespace="08c5daa3-e0d2-4f72-acc3-d65a14c1c63e"/>
    <xsd:import namespace="25c17676-c975-44a2-a756-e164f58f19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c5daa3-e0d2-4f72-acc3-d65a14c1c6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c17676-c975-44a2-a756-e164f58f19b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8c5daa3-e0d2-4f72-acc3-d65a14c1c63e" xsi:nil="true"/>
  </documentManagement>
</p:properties>
</file>

<file path=customXml/itemProps1.xml><?xml version="1.0" encoding="utf-8"?>
<ds:datastoreItem xmlns:ds="http://schemas.openxmlformats.org/officeDocument/2006/customXml" ds:itemID="{3107B1A0-CD55-4A25-BB39-764009674D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c5daa3-e0d2-4f72-acc3-d65a14c1c63e"/>
    <ds:schemaRef ds:uri="25c17676-c975-44a2-a756-e164f58f19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AE7BFA4-8D75-46C4-A6D8-F2CAF32B573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C1CB54-E29D-4F8E-854A-0AC44281A3EA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25c17676-c975-44a2-a756-e164f58f19b6"/>
    <ds:schemaRef ds:uri="http://schemas.openxmlformats.org/package/2006/metadata/core-properties"/>
    <ds:schemaRef ds:uri="08c5daa3-e0d2-4f72-acc3-d65a14c1c63e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500</TotalTime>
  <Words>445</Words>
  <Application>Microsoft Office PowerPoint</Application>
  <PresentationFormat>Widescreen</PresentationFormat>
  <Paragraphs>68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Consolas</vt:lpstr>
      <vt:lpstr>Gill Sans MT</vt:lpstr>
      <vt:lpstr>Wingdings 2</vt:lpstr>
      <vt:lpstr>Dividend</vt:lpstr>
      <vt:lpstr>Pothole Panic</vt:lpstr>
      <vt:lpstr>Summary</vt:lpstr>
      <vt:lpstr>Overview of Elements</vt:lpstr>
      <vt:lpstr>RTOS Components</vt:lpstr>
      <vt:lpstr>Idea vs Execution</vt:lpstr>
      <vt:lpstr>Idea vs Execution</vt:lpstr>
      <vt:lpstr>What worked and What didn’t</vt:lpstr>
      <vt:lpstr>Lessons Learned</vt:lpstr>
      <vt:lpstr>Possible Additions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Pothole Panic</dc:title>
  <dc:creator>Nahikian,Carolyn M</dc:creator>
  <cp:lastModifiedBy>Nahikian,Carolyn M</cp:lastModifiedBy>
  <cp:revision>3</cp:revision>
  <dcterms:created xsi:type="dcterms:W3CDTF">2023-12-15T02:56:49Z</dcterms:created>
  <dcterms:modified xsi:type="dcterms:W3CDTF">2023-12-15T11:17:10Z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0x0101005BACE4A4633C654797310C82DF3192E7</vt:lpwstr>
  </property>
</Properties>
</file>